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9" r:id="rId2"/>
    <p:sldId id="372" r:id="rId3"/>
    <p:sldId id="261" r:id="rId4"/>
    <p:sldId id="267" r:id="rId5"/>
    <p:sldId id="1142" r:id="rId6"/>
    <p:sldId id="1263" r:id="rId7"/>
    <p:sldId id="1136" r:id="rId8"/>
    <p:sldId id="1262" r:id="rId9"/>
    <p:sldId id="1261" r:id="rId10"/>
    <p:sldId id="1256" r:id="rId11"/>
    <p:sldId id="1265" r:id="rId12"/>
    <p:sldId id="1266" r:id="rId13"/>
    <p:sldId id="1259" r:id="rId14"/>
    <p:sldId id="1252" r:id="rId15"/>
    <p:sldId id="302" r:id="rId16"/>
    <p:sldId id="271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首頁" id="{358C1436-8726-44E9-9674-06351113E5DF}">
          <p14:sldIdLst>
            <p14:sldId id="259"/>
          </p14:sldIdLst>
        </p14:section>
        <p14:section name="控管紀錄(Git)" id="{6A277EEA-9672-4024-8708-20A0F39A99C0}">
          <p14:sldIdLst>
            <p14:sldId id="372"/>
          </p14:sldIdLst>
        </p14:section>
        <p14:section name="進度統整" id="{9DD50ACF-4175-4751-9D6B-498445AED633}">
          <p14:sldIdLst>
            <p14:sldId id="261"/>
            <p14:sldId id="267"/>
          </p14:sldIdLst>
        </p14:section>
        <p14:section name="需求列表" id="{DE023DAD-9EED-426D-8EB3-17248E4D00C3}">
          <p14:sldIdLst>
            <p14:sldId id="1142"/>
            <p14:sldId id="1263"/>
            <p14:sldId id="1136"/>
            <p14:sldId id="1262"/>
            <p14:sldId id="1261"/>
          </p14:sldIdLst>
        </p14:section>
        <p14:section name="系統分析" id="{9A21F2E2-4FC0-4A62-9703-93430BA9593A}">
          <p14:sldIdLst>
            <p14:sldId id="1256"/>
          </p14:sldIdLst>
        </p14:section>
        <p14:section name="專案架構" id="{1EBCE073-09FA-4CD3-BDCF-56A4EDB986FF}">
          <p14:sldIdLst/>
        </p14:section>
        <p14:section name="成果展示(yyyy/mm/dd)" id="{70DC3051-68F9-4DEC-9A31-AFAFBB0B0227}">
          <p14:sldIdLst>
            <p14:sldId id="1265"/>
            <p14:sldId id="1266"/>
            <p14:sldId id="1259"/>
          </p14:sldIdLst>
        </p14:section>
        <p14:section name="問題紀錄" id="{E54951B3-F25C-472E-B15E-EA7E37F6D2ED}">
          <p14:sldIdLst>
            <p14:sldId id="1252"/>
            <p14:sldId id="302"/>
          </p14:sldIdLst>
        </p14:section>
        <p14:section name="參考資料" id="{45BCF316-EF51-4D48-B1BE-363829FB5D01}">
          <p14:sldIdLst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66FE"/>
    <a:srgbClr val="FFFFFF"/>
    <a:srgbClr val="7CAFDE"/>
    <a:srgbClr val="3886CC"/>
    <a:srgbClr val="66A2D8"/>
    <a:srgbClr val="FF6600"/>
    <a:srgbClr val="9751CB"/>
    <a:srgbClr val="6AA4D9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B25B22-3CC2-9A79-F08B-147CA7CC10FA}" v="384" dt="2025-05-01T17:37:27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06799F8-075E-4A3A-A7F6-7FBC6576F1A4}" styleName="佈景主題樣式 2 - 輔色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>
              <a:ea typeface="標楷體" panose="03000509000000000000" pitchFamily="65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>
                <a:ea typeface="標楷體" panose="03000509000000000000" pitchFamily="65" charset="-120"/>
              </a:rPr>
              <a:t>2025/5/2</a:t>
            </a:fld>
            <a:endParaRPr lang="zh-TW" altLang="en-US">
              <a:ea typeface="標楷體" panose="03000509000000000000" pitchFamily="65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>
              <a:ea typeface="標楷體" panose="03000509000000000000" pitchFamily="65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>
                <a:ea typeface="標楷體" panose="03000509000000000000" pitchFamily="65" charset="-120"/>
              </a:rPr>
              <a:t>‹#›</a:t>
            </a:fld>
            <a:endParaRPr lang="zh-TW" altLang="en-US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2CB905C5-9D54-40E2-B40C-7996280CAB02}" type="datetimeFigureOut">
              <a:rPr lang="zh-TW" altLang="en-US" smtClean="0"/>
              <a:pPr/>
              <a:t>2025/5/2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EF8A6B0B-A5FB-4629-B823-69B1A9EB3A4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18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0272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9710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452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4FD66-9506-DDC2-245F-C4A28ADA9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>
            <a:extLst>
              <a:ext uri="{FF2B5EF4-FFF2-40B4-BE49-F238E27FC236}">
                <a16:creationId xmlns:a16="http://schemas.microsoft.com/office/drawing/2014/main" id="{574F7DF7-25A5-5395-0792-D913FE85AD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7082616-9CC3-B7A5-AA3C-E553EC0B06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83D8666-6817-DDA9-8174-4EFD5E546A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99297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9882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7377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8277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4074"/>
            <a:ext cx="10515600" cy="4434726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內容版面配置區 2"/>
          <p:cNvSpPr>
            <a:spLocks noGrp="1"/>
          </p:cNvSpPr>
          <p:nvPr>
            <p:ph idx="13"/>
          </p:nvPr>
        </p:nvSpPr>
        <p:spPr>
          <a:xfrm>
            <a:off x="838200" y="5638800"/>
            <a:ext cx="10515600" cy="600825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spcBef>
                <a:spcPts val="0"/>
              </a:spcBef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1265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2025/5/2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2025/5/2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qq_21794157/article/details/116013993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yangmie520/counter_0-9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000" b="0"/>
              <a:t>進度報告</a:t>
            </a:r>
            <a:br>
              <a:rPr lang="en-US" altLang="zh-TW" sz="4000" b="0"/>
            </a:br>
            <a:r>
              <a:rPr lang="en-US" altLang="zh-TW" sz="5300" b="0"/>
              <a:t>FPGA</a:t>
            </a:r>
            <a:r>
              <a:rPr lang="zh-TW" altLang="en-US" sz="5300" b="0"/>
              <a:t>專案練習</a:t>
            </a:r>
            <a:endParaRPr lang="zh-TW" altLang="en-US" sz="4000" b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vert="horz" lIns="91440" tIns="45720" rIns="91440" bIns="45720" numCol="3" rtlCol="0" anchor="t">
            <a:normAutofit/>
          </a:bodyPr>
          <a:lstStyle/>
          <a:p>
            <a:pPr algn="l"/>
            <a:r>
              <a:rPr lang="zh-TW" altLang="en-US"/>
              <a:t>負  責  人：楊晉維</a:t>
            </a:r>
            <a:endParaRPr lang="en-US" altLang="zh-TW"/>
          </a:p>
          <a:p>
            <a:r>
              <a:rPr lang="zh-TW" altLang="en-US"/>
              <a:t>目前成員：楊晉維</a:t>
            </a:r>
            <a:endParaRPr lang="en-US" altLang="zh-TW"/>
          </a:p>
          <a:p>
            <a:r>
              <a:rPr lang="zh-TW" altLang="en-US">
                <a:latin typeface="Times New Roman"/>
                <a:ea typeface="標楷體"/>
                <a:cs typeface="Times New Roman"/>
              </a:rPr>
              <a:t>報告日期：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2025/4/25</a:t>
            </a:r>
            <a:endParaRPr lang="en-US" altLang="zh-TW" dirty="0">
              <a:cs typeface="Times New Roman"/>
            </a:endParaRPr>
          </a:p>
          <a:p>
            <a:r>
              <a:rPr lang="zh-TW" altLang="en-US">
                <a:latin typeface="Times New Roman"/>
                <a:ea typeface="標楷體"/>
                <a:cs typeface="Times New Roman"/>
              </a:rPr>
              <a:t>開始日期：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2025/3/28</a:t>
            </a:r>
            <a:endParaRPr lang="en-US" altLang="zh-TW" dirty="0">
              <a:cs typeface="Times New Roman"/>
            </a:endParaRPr>
          </a:p>
          <a:p>
            <a:r>
              <a:rPr lang="zh-TW" altLang="en-US">
                <a:latin typeface="Times New Roman"/>
                <a:ea typeface="標楷體"/>
                <a:cs typeface="Times New Roman"/>
              </a:rPr>
              <a:t>結束日期：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2025/4/25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56936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標楷體"/>
                <a:cs typeface="Times New Roman"/>
              </a:rPr>
              <a:t>系統分析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–</a:t>
            </a:r>
            <a:r>
              <a:rPr lang="zh-TW" altLang="en-US">
                <a:latin typeface="Times New Roman"/>
                <a:ea typeface="標楷體"/>
                <a:cs typeface="Times New Roman"/>
              </a:rPr>
              <a:t> 時序圖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2025/1/24</a:t>
            </a:r>
            <a:r>
              <a:rPr lang="zh-TW" altLang="en-US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更新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)</a:t>
            </a:r>
            <a:endParaRPr lang="zh-TW" altLang="en-US" dirty="0">
              <a:latin typeface="Times New Roman"/>
              <a:ea typeface="標楷體"/>
              <a:cs typeface="Times New Roman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96473AA-B2E0-1545-74AD-642C34823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962" y="1081215"/>
            <a:ext cx="6232697" cy="515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308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>
                <a:latin typeface="Times New Roman"/>
                <a:ea typeface="標楷體"/>
                <a:cs typeface="Times New Roman"/>
              </a:rPr>
              <a:t>成果展示 </a:t>
            </a:r>
            <a:r>
              <a:rPr lang="en-US" altLang="zh-TW" sz="3200" dirty="0">
                <a:latin typeface="Times New Roman"/>
                <a:ea typeface="標楷體"/>
                <a:cs typeface="Times New Roman"/>
              </a:rPr>
              <a:t>–</a:t>
            </a:r>
            <a:r>
              <a:rPr lang="zh-TW" altLang="en-US" sz="3200">
                <a:latin typeface="Times New Roman"/>
                <a:ea typeface="標楷體"/>
                <a:cs typeface="Times New Roman"/>
              </a:rPr>
              <a:t> </a:t>
            </a:r>
            <a:r>
              <a:rPr lang="zh-TW" altLang="en-US" sz="320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週進度項目</a:t>
            </a:r>
            <a:r>
              <a:rPr lang="zh-TW" altLang="en-US" sz="3200">
                <a:latin typeface="Times New Roman"/>
                <a:ea typeface="標楷體"/>
                <a:cs typeface="Times New Roman"/>
              </a:rPr>
              <a:t> </a:t>
            </a:r>
            <a:r>
              <a:rPr lang="en-US" altLang="zh-TW" sz="3200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sz="3200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2025/1/24)</a:t>
            </a:r>
            <a:endParaRPr lang="en-US" altLang="zh-TW" sz="3200" dirty="0">
              <a:latin typeface="Times New Roman"/>
              <a:ea typeface="標楷體"/>
              <a:cs typeface="Times New Roman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8B92249-E0EE-4ED9-E93C-EEF41CB09319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/>
              <a:t>黃線處為發球</a:t>
            </a:r>
            <a:r>
              <a:rPr lang="zh-TW">
                <a:cs typeface="Calibri"/>
              </a:rPr>
              <a:t>​</a:t>
            </a:r>
            <a:endParaRPr lang="zh-TW" altLang="en-US"/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C0662CBB-5311-908E-D031-72BC1A2F5CC4}"/>
              </a:ext>
            </a:extLst>
          </p:cNvPr>
          <p:cNvCxnSpPr>
            <a:cxnSpLocks/>
          </p:cNvCxnSpPr>
          <p:nvPr/>
        </p:nvCxnSpPr>
        <p:spPr>
          <a:xfrm>
            <a:off x="9947891" y="1717072"/>
            <a:ext cx="3718" cy="11662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內容版面配置區 7" descr="一張含有 文字, 螢幕擷取畫面, 陳列 的圖片&#10;&#10;AI 產生的內容可能不正確。">
            <a:extLst>
              <a:ext uri="{FF2B5EF4-FFF2-40B4-BE49-F238E27FC236}">
                <a16:creationId xmlns:a16="http://schemas.microsoft.com/office/drawing/2014/main" id="{34CF9581-ED96-0AD4-F210-E548E20B71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597910"/>
            <a:ext cx="10515600" cy="4698436"/>
          </a:xfr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BE2F4255-D199-157F-FCD1-9BEB98C8E68F}"/>
              </a:ext>
            </a:extLst>
          </p:cNvPr>
          <p:cNvSpPr txBox="1"/>
          <p:nvPr/>
        </p:nvSpPr>
        <p:spPr>
          <a:xfrm>
            <a:off x="4195429" y="1225663"/>
            <a:ext cx="431868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>
                <a:ea typeface="新細明體"/>
                <a:cs typeface="Calibri"/>
              </a:rPr>
              <a:t>R G B 都為1 所以顯示為白色</a:t>
            </a:r>
          </a:p>
        </p:txBody>
      </p:sp>
    </p:spTree>
    <p:extLst>
      <p:ext uri="{BB962C8B-B14F-4D97-AF65-F5344CB8AC3E}">
        <p14:creationId xmlns:p14="http://schemas.microsoft.com/office/powerpoint/2010/main" val="1266696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AAA8862-33D1-763A-EC32-538578BA23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8F56177A-ACC3-1914-52B6-F1D3E41AC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>
                <a:latin typeface="Times New Roman"/>
                <a:ea typeface="標楷體"/>
                <a:cs typeface="Times New Roman"/>
              </a:rPr>
              <a:t>成果展示 </a:t>
            </a:r>
            <a:r>
              <a:rPr lang="en-US" altLang="zh-TW" sz="3200" dirty="0">
                <a:latin typeface="Times New Roman"/>
                <a:ea typeface="標楷體"/>
                <a:cs typeface="Times New Roman"/>
              </a:rPr>
              <a:t>–</a:t>
            </a:r>
            <a:r>
              <a:rPr lang="zh-TW" altLang="en-US" sz="3200">
                <a:latin typeface="Times New Roman"/>
                <a:ea typeface="標楷體"/>
                <a:cs typeface="Times New Roman"/>
              </a:rPr>
              <a:t> </a:t>
            </a:r>
            <a:r>
              <a:rPr lang="zh-TW" altLang="en-US" sz="320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週進度項目</a:t>
            </a:r>
            <a:r>
              <a:rPr lang="zh-TW" altLang="en-US" sz="3200">
                <a:latin typeface="Times New Roman"/>
                <a:ea typeface="標楷體"/>
                <a:cs typeface="Times New Roman"/>
              </a:rPr>
              <a:t> </a:t>
            </a:r>
            <a:r>
              <a:rPr lang="en-US" altLang="zh-TW" sz="3200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sz="3200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2025/1/24)</a:t>
            </a:r>
            <a:endParaRPr lang="en-US" altLang="zh-TW" sz="3200" dirty="0">
              <a:latin typeface="Times New Roman"/>
              <a:ea typeface="標楷體"/>
              <a:cs typeface="Times New Roman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70915FB8-870D-A140-7DAC-F8429F8D2BFB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/>
              <a:t>黃線處為發球</a:t>
            </a:r>
            <a:r>
              <a:rPr lang="zh-TW">
                <a:cs typeface="Calibri"/>
              </a:rPr>
              <a:t>​</a:t>
            </a:r>
            <a:endParaRPr lang="zh-TW" altLang="en-US"/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B3A76C43-921D-C783-6941-26EC06EE86FE}"/>
              </a:ext>
            </a:extLst>
          </p:cNvPr>
          <p:cNvCxnSpPr>
            <a:cxnSpLocks/>
          </p:cNvCxnSpPr>
          <p:nvPr/>
        </p:nvCxnSpPr>
        <p:spPr>
          <a:xfrm>
            <a:off x="9947891" y="1717072"/>
            <a:ext cx="3718" cy="11662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內容版面配置區 4" descr="一張含有 螢幕擷取畫面, 文字, 陳列, 鮮豔 的圖片&#10;&#10;AI 產生的內容可能不正確。">
            <a:extLst>
              <a:ext uri="{FF2B5EF4-FFF2-40B4-BE49-F238E27FC236}">
                <a16:creationId xmlns:a16="http://schemas.microsoft.com/office/drawing/2014/main" id="{4D624F12-11F3-BFDA-D89F-F5FF02155E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9304" y="1611493"/>
            <a:ext cx="10513391" cy="4671273"/>
          </a:xfrm>
        </p:spPr>
      </p:pic>
    </p:spTree>
    <p:extLst>
      <p:ext uri="{BB962C8B-B14F-4D97-AF65-F5344CB8AC3E}">
        <p14:creationId xmlns:p14="http://schemas.microsoft.com/office/powerpoint/2010/main" val="4060580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>
                <a:latin typeface="Times New Roman"/>
                <a:ea typeface="標楷體"/>
                <a:cs typeface="Times New Roman"/>
              </a:rPr>
              <a:t>成果展示 </a:t>
            </a:r>
            <a:r>
              <a:rPr lang="en-US" altLang="zh-TW" sz="3200" dirty="0">
                <a:latin typeface="Times New Roman"/>
                <a:ea typeface="標楷體"/>
                <a:cs typeface="Times New Roman"/>
              </a:rPr>
              <a:t>–</a:t>
            </a:r>
            <a:r>
              <a:rPr lang="zh-TW" altLang="en-US" sz="3200">
                <a:latin typeface="Times New Roman"/>
                <a:ea typeface="標楷體"/>
                <a:cs typeface="Times New Roman"/>
              </a:rPr>
              <a:t> </a:t>
            </a:r>
            <a:r>
              <a:rPr lang="zh-TW" altLang="en-US" sz="320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週進度項目</a:t>
            </a:r>
            <a:r>
              <a:rPr lang="zh-TW" altLang="en-US" sz="3200">
                <a:latin typeface="Times New Roman"/>
                <a:ea typeface="標楷體"/>
                <a:cs typeface="Times New Roman"/>
              </a:rPr>
              <a:t> </a:t>
            </a:r>
            <a:r>
              <a:rPr lang="en-US" altLang="zh-TW" sz="3200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sz="3200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2025/1/24)</a:t>
            </a:r>
            <a:endParaRPr lang="en-US" altLang="zh-TW" sz="3200" dirty="0">
              <a:latin typeface="Times New Roman"/>
              <a:ea typeface="標楷體"/>
              <a:cs typeface="Times New Roman"/>
            </a:endParaRP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ABF6806-FD8F-9CD0-2CFE-B17FA4F8D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VGA">
            <a:hlinkClick r:id="" action="ppaction://media"/>
            <a:extLst>
              <a:ext uri="{FF2B5EF4-FFF2-40B4-BE49-F238E27FC236}">
                <a16:creationId xmlns:a16="http://schemas.microsoft.com/office/drawing/2014/main" id="{00EA8600-9A3C-9016-1F10-8C7589F52D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69686" y="1204844"/>
            <a:ext cx="8715237" cy="503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16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問題記錄 </a:t>
            </a:r>
            <a:r>
              <a:rPr lang="en-US" altLang="zh-TW"/>
              <a:t>(</a:t>
            </a:r>
            <a:r>
              <a:rPr lang="zh-TW" altLang="en-US">
                <a:solidFill>
                  <a:srgbClr val="FF0000"/>
                </a:solidFill>
                <a:highlight>
                  <a:srgbClr val="FFFF00"/>
                </a:highlight>
              </a:rPr>
              <a:t>系統環境問題</a:t>
            </a:r>
            <a:r>
              <a:rPr lang="en-US" altLang="zh-TW"/>
              <a:t>)</a:t>
            </a:r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7F1321C-50F9-10F9-BBA0-8296B2A5985C}"/>
              </a:ext>
            </a:extLst>
          </p:cNvPr>
          <p:cNvSpPr txBox="1"/>
          <p:nvPr/>
        </p:nvSpPr>
        <p:spPr>
          <a:xfrm>
            <a:off x="8157886" y="1128803"/>
            <a:ext cx="3195982" cy="42011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r>
              <a:rPr lang="en-US" sz="2000" dirty="0">
                <a:latin typeface="Times New Roman"/>
                <a:ea typeface="新細明體"/>
                <a:cs typeface="Times New Roman"/>
              </a:rPr>
              <a:t>Q1</a:t>
            </a:r>
            <a:r>
              <a:rPr lang="zh-TW" sz="2000">
                <a:latin typeface="Times New Roman"/>
                <a:ea typeface="新細明體"/>
                <a:cs typeface="Times New Roman"/>
              </a:rPr>
              <a:t>：</a:t>
            </a:r>
            <a:r>
              <a:rPr lang="en-US" sz="2000" dirty="0" err="1">
                <a:latin typeface="Times New Roman"/>
                <a:ea typeface="新細明體"/>
                <a:cs typeface="Times New Roman"/>
              </a:rPr>
              <a:t>vivado</a:t>
            </a:r>
            <a:r>
              <a:rPr lang="zh-TW" sz="2000">
                <a:latin typeface="Times New Roman"/>
                <a:ea typeface="新細明體"/>
                <a:cs typeface="Times New Roman"/>
              </a:rPr>
              <a:t>編譯時一直出現軟體的錯誤</a:t>
            </a:r>
            <a:br>
              <a:rPr lang="zh-TW" sz="2000" dirty="0">
                <a:latin typeface="Times New Roman"/>
                <a:ea typeface="新細明體"/>
                <a:cs typeface="Times New Roman"/>
              </a:rPr>
            </a:br>
            <a:r>
              <a:rPr lang="zh-TW" sz="2000">
                <a:latin typeface="Times New Roman"/>
                <a:ea typeface="新細明體"/>
                <a:cs typeface="Times New Roman"/>
              </a:rPr>
              <a:t>A1：換成使用</a:t>
            </a:r>
            <a:r>
              <a:rPr lang="en-US" sz="2000" dirty="0" err="1">
                <a:latin typeface="Times New Roman"/>
                <a:ea typeface="新細明體"/>
                <a:cs typeface="Times New Roman"/>
              </a:rPr>
              <a:t>quartus</a:t>
            </a:r>
            <a:r>
              <a:rPr lang="en-US" sz="2000" dirty="0">
                <a:latin typeface="Times New Roman"/>
                <a:ea typeface="新細明體"/>
                <a:cs typeface="Times New Roman"/>
              </a:rPr>
              <a:t> (11/21)</a:t>
            </a:r>
          </a:p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endParaRPr lang="en-US" altLang="zh-TW" sz="2000" dirty="0">
              <a:latin typeface="Times New Roman"/>
              <a:ea typeface="新細明體"/>
              <a:cs typeface="Times New Roman"/>
            </a:endParaRPr>
          </a:p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r>
              <a:rPr lang="zh-TW" altLang="en-US" sz="2000">
                <a:latin typeface="Times New Roman"/>
                <a:ea typeface="新細明體"/>
                <a:cs typeface="Times New Roman"/>
              </a:rPr>
              <a:t>無</a:t>
            </a:r>
            <a:r>
              <a:rPr lang="en-US" altLang="zh-TW" sz="2000" dirty="0">
                <a:latin typeface="Times New Roman"/>
                <a:ea typeface="新細明體"/>
                <a:cs typeface="Times New Roman"/>
              </a:rPr>
              <a:t> (12/12)</a:t>
            </a:r>
          </a:p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endParaRPr lang="en-US" altLang="zh-TW" sz="2000" dirty="0">
              <a:latin typeface="Times New Roman"/>
              <a:ea typeface="新細明體"/>
              <a:cs typeface="Times New Roman"/>
            </a:endParaRPr>
          </a:p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r>
              <a:rPr lang="zh-TW" altLang="en-US" sz="2000">
                <a:latin typeface="Times New Roman"/>
                <a:ea typeface="新細明體"/>
                <a:cs typeface="Times New Roman"/>
              </a:rPr>
              <a:t>更換回</a:t>
            </a:r>
            <a:r>
              <a:rPr lang="en-US" altLang="zh-TW" sz="2000" err="1">
                <a:latin typeface="Times New Roman"/>
                <a:ea typeface="新細明體"/>
                <a:cs typeface="Times New Roman"/>
              </a:rPr>
              <a:t>vivado</a:t>
            </a:r>
            <a:r>
              <a:rPr lang="en-US" altLang="zh-TW" sz="2000" dirty="0">
                <a:latin typeface="Times New Roman"/>
                <a:ea typeface="新細明體"/>
                <a:cs typeface="Times New Roman"/>
              </a:rPr>
              <a:t>(12/25)</a:t>
            </a:r>
            <a:endParaRPr lang="zh-TW" altLang="en-US">
              <a:latin typeface="Calibri" panose="020F0502020204030204"/>
              <a:ea typeface="新細明體" panose="02020500000000000000" pitchFamily="18" charset="-120"/>
              <a:cs typeface="Calibri" panose="020F0502020204030204"/>
            </a:endParaRPr>
          </a:p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endParaRPr lang="en-US" altLang="zh-TW" sz="2000" dirty="0">
              <a:latin typeface="Times New Roman"/>
              <a:ea typeface="新細明體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altLang="zh-TW">
                <a:latin typeface="Calibri"/>
                <a:ea typeface="Calibri"/>
                <a:cs typeface="Calibri"/>
              </a:rPr>
              <a:t>Q:</a:t>
            </a:r>
            <a:r>
              <a:rPr lang="zh-TW" altLang="en-US">
                <a:latin typeface="Calibri"/>
                <a:ea typeface="新細明體"/>
                <a:cs typeface="Calibri"/>
              </a:rPr>
              <a:t>上傳時螢幕出現錯誤</a:t>
            </a:r>
            <a:endParaRPr lang="en-US"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altLang="zh-TW">
                <a:latin typeface="Calibri"/>
                <a:ea typeface="Calibri"/>
                <a:cs typeface="Calibri"/>
              </a:rPr>
              <a:t>A:</a:t>
            </a:r>
            <a:r>
              <a:rPr lang="zh-TW" altLang="en-US">
                <a:latin typeface="Calibri"/>
                <a:ea typeface="新細明體"/>
                <a:cs typeface="Calibri"/>
              </a:rPr>
              <a:t>頻率不對</a:t>
            </a:r>
          </a:p>
          <a:p>
            <a:pPr marL="285750" indent="-285750">
              <a:buFont typeface="Arial"/>
              <a:buChar char="•"/>
            </a:pPr>
            <a:r>
              <a:rPr lang="en-US" altLang="zh-TW">
                <a:latin typeface="Calibri"/>
                <a:ea typeface="Calibri"/>
                <a:cs typeface="Calibri"/>
              </a:rPr>
              <a:t>2025/3/21</a:t>
            </a:r>
            <a:endParaRPr lang="zh-TW" altLang="en-US">
              <a:latin typeface="Calibri"/>
              <a:ea typeface="新細明體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zh-TW" altLang="en-US" dirty="0">
              <a:latin typeface="Calibri"/>
              <a:ea typeface="新細明體"/>
              <a:cs typeface="Calibri"/>
            </a:endParaRPr>
          </a:p>
          <a:p>
            <a:pPr marL="143510" indent="-143510">
              <a:lnSpc>
                <a:spcPct val="90000"/>
              </a:lnSpc>
              <a:spcBef>
                <a:spcPts val="300"/>
              </a:spcBef>
              <a:buFont typeface="Arial"/>
              <a:buChar char="•"/>
            </a:pPr>
            <a:endParaRPr lang="en-US" altLang="zh-TW" sz="2000" dirty="0">
              <a:latin typeface="Times New Roman"/>
              <a:ea typeface="新細明體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869348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199" y="1201850"/>
            <a:ext cx="11048999" cy="50264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43510" indent="-143510"/>
            <a:endParaRPr lang="en-US" altLang="zh-TW" sz="2000" dirty="0">
              <a:cs typeface="Times New Roman" panose="02020603050405020304" pitchFamily="18" charset="0"/>
            </a:endParaRPr>
          </a:p>
          <a:p>
            <a:pPr marL="143510" indent="-143510"/>
            <a:endParaRPr lang="en-US" altLang="zh-TW" sz="1200">
              <a:cs typeface="Times New Roman" panose="02020603050405020304" pitchFamily="18" charset="0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問題記錄 </a:t>
            </a:r>
            <a:r>
              <a:rPr lang="en-US" altLang="zh-TW"/>
              <a:t>(</a:t>
            </a:r>
            <a:r>
              <a:rPr lang="zh-TW" altLang="en-US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/>
              <a:t>)</a:t>
            </a:r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538BB44-13AD-5B6F-1546-188D2029415D}"/>
              </a:ext>
            </a:extLst>
          </p:cNvPr>
          <p:cNvSpPr txBox="1"/>
          <p:nvPr/>
        </p:nvSpPr>
        <p:spPr>
          <a:xfrm>
            <a:off x="836221" y="1200618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>
                <a:ea typeface="新細明體"/>
                <a:cs typeface="Calibri"/>
              </a:rPr>
              <a:t>打程式時語法上有問題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3700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73931"/>
            <a:ext cx="10515600" cy="50377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/>
                <a:ea typeface="標楷體"/>
                <a:cs typeface="Times New Roman"/>
                <a:hlinkClick r:id="rId2"/>
              </a:rPr>
              <a:t>https://blog.csdn.net/qq_21794157/article/details/116013993</a:t>
            </a:r>
            <a:r>
              <a:rPr lang="en-US" sz="2400" dirty="0">
                <a:latin typeface="Times New Roman"/>
                <a:ea typeface="標楷體"/>
                <a:cs typeface="Times New Roman"/>
              </a:rPr>
              <a:t> </a:t>
            </a:r>
            <a:r>
              <a:rPr lang="en-US" altLang="zh-TW" sz="2400" dirty="0" err="1">
                <a:latin typeface="Times New Roman"/>
                <a:ea typeface="標楷體"/>
                <a:cs typeface="Times New Roman"/>
              </a:rPr>
              <a:t>vga資料</a:t>
            </a:r>
            <a:endParaRPr lang="zh-TW" altLang="en-US" sz="2400" dirty="0" err="1">
              <a:cs typeface="Times New Roman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1759100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標楷體"/>
                <a:cs typeface="Times New Roman"/>
              </a:rPr>
              <a:t>控管記錄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-</a:t>
            </a:r>
            <a:r>
              <a:rPr lang="zh-TW" altLang="en-US" dirty="0">
                <a:latin typeface="Times New Roman"/>
                <a:ea typeface="標楷體"/>
                <a:cs typeface="Times New Roman"/>
              </a:rPr>
              <a:t>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Git (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2025/1/24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)</a:t>
            </a:r>
            <a:endParaRPr lang="zh-TW" altLang="en-US">
              <a:latin typeface="Times New Roman"/>
              <a:ea typeface="標楷體"/>
              <a:cs typeface="Times New Roman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FAA3000-7C6B-B7B9-B390-78B8F5EACE34}"/>
              </a:ext>
            </a:extLst>
          </p:cNvPr>
          <p:cNvSpPr txBox="1"/>
          <p:nvPr/>
        </p:nvSpPr>
        <p:spPr>
          <a:xfrm>
            <a:off x="1248696" y="1219200"/>
            <a:ext cx="2797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>
                <a:hlinkClick r:id="rId2"/>
              </a:rPr>
              <a:t>yangmie520/counter_0-9: 1</a:t>
            </a:r>
            <a:endParaRPr lang="zh-TW" altLang="en-US"/>
          </a:p>
        </p:txBody>
      </p:sp>
      <p:pic>
        <p:nvPicPr>
          <p:cNvPr id="2" name="圖片 1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D394F470-357B-AE54-C7A0-38743F501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652" y="2395318"/>
            <a:ext cx="11341653" cy="381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746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85750" lvl="1" indent="-285750"/>
            <a:r>
              <a:rPr lang="zh-TW" altLang="en-US" sz="1800">
                <a:latin typeface="Times New Roman"/>
                <a:ea typeface="標楷體"/>
                <a:cs typeface="Times New Roman"/>
              </a:rPr>
              <a:t>第八題 :vga顯示空氣曲棍球</a:t>
            </a:r>
            <a:endParaRPr lang="zh-TW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當週進度</a:t>
            </a:r>
          </a:p>
        </p:txBody>
      </p:sp>
    </p:spTree>
    <p:extLst>
      <p:ext uri="{BB962C8B-B14F-4D97-AF65-F5344CB8AC3E}">
        <p14:creationId xmlns:p14="http://schemas.microsoft.com/office/powerpoint/2010/main" val="768206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/>
              <a:t>進度統整</a:t>
            </a: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B6670EFA-88DD-465E-A9EB-C7F2570FBCC6}"/>
              </a:ext>
            </a:extLst>
          </p:cNvPr>
          <p:cNvGrpSpPr/>
          <p:nvPr/>
        </p:nvGrpSpPr>
        <p:grpSpPr>
          <a:xfrm>
            <a:off x="-1104181" y="1085125"/>
            <a:ext cx="12457981" cy="5154501"/>
            <a:chOff x="-1104181" y="1085125"/>
            <a:chExt cx="12457981" cy="5154501"/>
          </a:xfrm>
        </p:grpSpPr>
        <p:sp>
          <p:nvSpPr>
            <p:cNvPr id="4" name="內容版面配置區 1">
              <a:extLst>
                <a:ext uri="{FF2B5EF4-FFF2-40B4-BE49-F238E27FC236}">
                  <a16:creationId xmlns:a16="http://schemas.microsoft.com/office/drawing/2014/main" id="{A378B30B-4458-4F5F-A010-843A622DFCA2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1201850"/>
              <a:ext cx="10515600" cy="5037776"/>
            </a:xfrm>
            <a:prstGeom prst="rect">
              <a:avLst/>
            </a:prstGeom>
          </p:spPr>
          <p:txBody>
            <a:bodyPr vert="horz" lIns="91440" tIns="45720" rIns="91440" bIns="45720" numCol="2" rtlCol="0" anchor="t">
              <a:normAutofit/>
            </a:bodyPr>
            <a:lstStyle>
              <a:lvl1pPr marL="144000" indent="-1440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1pPr>
              <a:lvl2pPr marL="6858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2pPr>
              <a:lvl3pPr marL="11430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3pPr>
              <a:lvl4pPr marL="16002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4pPr>
              <a:lvl5pPr marL="2057400" indent="-228600" algn="l" defTabSz="914400" rtl="0" eaLnBrk="1" latinLnBrk="0" hangingPunct="0">
                <a:lnSpc>
                  <a:spcPct val="90000"/>
                </a:lnSpc>
                <a:spcBef>
                  <a:spcPts val="300"/>
                </a:spcBef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TW" altLang="en-US" b="1">
                  <a:latin typeface="Times New Roman"/>
                  <a:ea typeface="標楷體"/>
                  <a:cs typeface="Times New Roman"/>
                </a:rPr>
                <a:t>十一月：                                                                                       四月:       </a:t>
              </a:r>
              <a:endParaRPr lang="en-US" altLang="zh-TW" b="1">
                <a:cs typeface="Times New Roman"/>
              </a:endParaRPr>
            </a:p>
            <a:p>
              <a:pPr marL="143510" lvl="1" indent="-143510"/>
              <a:r>
                <a:rPr lang="en-US" altLang="zh-TW" b="1" dirty="0">
                  <a:latin typeface="Times New Roman"/>
                  <a:ea typeface="標楷體"/>
                  <a:cs typeface="Times New Roman"/>
                </a:rPr>
                <a:t>2024/11/13~2024/11/21</a:t>
              </a:r>
              <a:r>
                <a:rPr lang="zh-TW" altLang="en-US" b="1">
                  <a:latin typeface="Times New Roman"/>
                  <a:ea typeface="標楷體"/>
                  <a:cs typeface="Times New Roman"/>
                </a:rPr>
                <a:t>：</a:t>
              </a:r>
              <a:r>
                <a:rPr lang="en-US" altLang="zh-TW" b="1" dirty="0">
                  <a:latin typeface="Times New Roman"/>
                  <a:ea typeface="標楷體"/>
                  <a:cs typeface="Times New Roman"/>
                </a:rPr>
                <a:t> </a:t>
              </a:r>
              <a:r>
                <a:rPr lang="zh-TW" altLang="en-US" b="1">
                  <a:latin typeface="Times New Roman"/>
                  <a:ea typeface="標楷體"/>
                  <a:cs typeface="Times New Roman"/>
                </a:rPr>
                <a:t>               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2025/3/28~2025/4/25</a:t>
              </a:r>
              <a:r>
                <a:rPr lang="zh-TW" altLang="en-US" b="1" dirty="0">
                  <a:latin typeface="Times New Roman"/>
                  <a:ea typeface="標楷體"/>
                  <a:cs typeface="Times New Roman"/>
                </a:rPr>
                <a:t>         </a:t>
              </a:r>
              <a:endParaRPr lang="zh-TW" altLang="en-US" b="1" dirty="0">
                <a:latin typeface="Times New Roman"/>
                <a:ea typeface="標楷體"/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zh-TW" altLang="en-US" sz="1600">
                  <a:latin typeface="Times New Roman"/>
                  <a:ea typeface="標楷體"/>
                  <a:cs typeface="Times New Roman"/>
                </a:rPr>
                <a:t>第一題 </a:t>
              </a:r>
              <a:r>
                <a:rPr lang="en-US" altLang="zh-TW" sz="1600" dirty="0">
                  <a:latin typeface="Times New Roman"/>
                  <a:ea typeface="標楷體"/>
                  <a:cs typeface="Times New Roman"/>
                </a:rPr>
                <a:t>:</a:t>
              </a:r>
              <a:r>
                <a:rPr lang="zh-TW" altLang="en-US" sz="1600">
                  <a:latin typeface="Times New Roman"/>
                  <a:ea typeface="標楷體"/>
                  <a:cs typeface="Times New Roman"/>
                </a:rPr>
                <a:t>計數器 </a:t>
              </a:r>
              <a:r>
                <a:rPr lang="en-US" altLang="zh-TW" sz="1600">
                  <a:latin typeface="Times New Roman"/>
                  <a:ea typeface="標楷體"/>
                  <a:cs typeface="Times New Roman"/>
                </a:rPr>
                <a:t>0~9~0</a:t>
              </a:r>
              <a:r>
                <a:rPr lang="en-US" altLang="zh-TW">
                  <a:latin typeface="Times New Roman"/>
                  <a:ea typeface="標楷體"/>
                  <a:cs typeface="Times New Roman"/>
                </a:rPr>
                <a:t>                 </a:t>
              </a:r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第八題 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:</a:t>
              </a:r>
              <a:r>
                <a:rPr lang="en-US" altLang="zh-TW" sz="1800" err="1">
                  <a:latin typeface="Times New Roman"/>
                  <a:ea typeface="標楷體"/>
                  <a:cs typeface="Times New Roman"/>
                </a:rPr>
                <a:t>vga</a:t>
              </a:r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顯示空氣曲棍球</a:t>
              </a:r>
              <a:r>
                <a:rPr lang="en-US" altLang="zh-TW" dirty="0">
                  <a:latin typeface="Times New Roman"/>
                  <a:ea typeface="標楷體"/>
                  <a:cs typeface="Times New Roman"/>
                </a:rPr>
                <a:t>      </a:t>
              </a:r>
              <a:endParaRPr lang="en-US" altLang="zh-TW" sz="1600" dirty="0">
                <a:latin typeface="Times New Roman"/>
                <a:ea typeface="標楷體"/>
                <a:cs typeface="Times New Roman"/>
              </a:endParaRPr>
            </a:p>
            <a:p>
              <a:pPr marL="285750" lvl="1" indent="-285750"/>
              <a:r>
                <a:rPr lang="zh-TW" altLang="en-US" sz="1600">
                  <a:latin typeface="Times New Roman"/>
                  <a:ea typeface="標楷體"/>
                  <a:cs typeface="Times New Roman"/>
                </a:rPr>
                <a:t>第二題 </a:t>
              </a:r>
              <a:r>
                <a:rPr lang="en-US" altLang="zh-TW" sz="1600" dirty="0">
                  <a:latin typeface="Times New Roman"/>
                  <a:ea typeface="標楷體"/>
                  <a:cs typeface="Times New Roman"/>
                </a:rPr>
                <a:t>:</a:t>
              </a:r>
              <a:r>
                <a:rPr lang="zh-TW" altLang="en-US" sz="1600">
                  <a:latin typeface="Times New Roman"/>
                  <a:ea typeface="標楷體"/>
                  <a:cs typeface="Times New Roman"/>
                </a:rPr>
                <a:t>兩個計數器 上下限</a:t>
              </a:r>
              <a:r>
                <a:rPr lang="en-US" altLang="zh-TW" sz="1600" dirty="0">
                  <a:latin typeface="Times New Roman"/>
                  <a:ea typeface="標楷體"/>
                  <a:cs typeface="Times New Roman"/>
                </a:rPr>
                <a:t>,</a:t>
              </a:r>
              <a:r>
                <a:rPr lang="zh-TW" altLang="en-US" sz="1600">
                  <a:latin typeface="Times New Roman"/>
                  <a:ea typeface="標楷體"/>
                  <a:cs typeface="Times New Roman"/>
                </a:rPr>
                <a:t>上數下數都可控制</a:t>
              </a:r>
              <a:endParaRPr lang="en-US" altLang="zh-TW" sz="1600">
                <a:latin typeface="Times New Roman"/>
                <a:ea typeface="標楷體"/>
                <a:cs typeface="Times New Roman"/>
              </a:endParaRPr>
            </a:p>
            <a:p>
              <a:pPr marL="0" lvl="1" indent="0">
                <a:buNone/>
              </a:pPr>
              <a:r>
                <a:rPr lang="zh-TW" altLang="en-US">
                  <a:latin typeface="Times New Roman"/>
                  <a:ea typeface="標楷體"/>
                  <a:cs typeface="Times New Roman"/>
                </a:rPr>
                <a:t>十二月:</a:t>
              </a:r>
              <a:endParaRPr lang="zh-TW" altLang="en-US">
                <a:cs typeface="Times New Roman"/>
              </a:endParaRPr>
            </a:p>
            <a:p>
              <a:pPr marL="285750" lvl="1" indent="-285750"/>
              <a:r>
                <a:rPr lang="en-US" altLang="zh-TW" dirty="0">
                  <a:latin typeface="Times New Roman"/>
                  <a:ea typeface="標楷體"/>
                  <a:cs typeface="Times New Roman"/>
                </a:rPr>
                <a:t>2024/12/01~2024/12/12:</a:t>
              </a:r>
              <a:endParaRPr lang="en-US" altLang="zh-TW" dirty="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en-US" altLang="zh-TW" dirty="0">
                  <a:latin typeface="Times New Roman"/>
                  <a:ea typeface="標楷體"/>
                  <a:cs typeface="Times New Roman"/>
                </a:rPr>
                <a:t>  </a:t>
              </a:r>
              <a:r>
                <a:rPr lang="en-US" altLang="zh-TW" dirty="0" err="1">
                  <a:latin typeface="Times New Roman"/>
                  <a:ea typeface="標楷體"/>
                  <a:cs typeface="Times New Roman"/>
                </a:rPr>
                <a:t>第三題:fsm上下數</a:t>
              </a:r>
              <a:endParaRPr lang="en-US" altLang="zh-TW">
                <a:latin typeface="Times New Roman"/>
                <a:ea typeface="標楷體"/>
                <a:cs typeface="Times New Roman"/>
              </a:endParaRPr>
            </a:p>
            <a:p>
              <a:pPr marL="285750" lvl="1" indent="-285750"/>
              <a:r>
                <a:rPr lang="en-US" altLang="zh-TW" dirty="0">
                  <a:latin typeface="Times New Roman"/>
                  <a:ea typeface="標楷體"/>
                  <a:cs typeface="Times New Roman"/>
                </a:rPr>
                <a:t>2024/12/13~2024/12/25</a:t>
              </a:r>
              <a:endParaRPr lang="en-US" altLang="zh-TW" dirty="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zh-TW" sz="1800">
                  <a:latin typeface="Times New Roman"/>
                  <a:ea typeface="標楷體"/>
                  <a:cs typeface="Times New Roman"/>
                </a:rPr>
                <a:t>第四題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:</a:t>
              </a:r>
              <a:r>
                <a:rPr lang="zh-TW" sz="1800">
                  <a:latin typeface="Times New Roman"/>
                  <a:ea typeface="標楷體"/>
                  <a:cs typeface="Times New Roman"/>
                </a:rPr>
                <a:t>用</a:t>
              </a:r>
              <a:r>
                <a:rPr lang="en-US" altLang="zh-TW" sz="1800" dirty="0" err="1">
                  <a:latin typeface="Times New Roman"/>
                  <a:ea typeface="標楷體"/>
                  <a:cs typeface="Times New Roman"/>
                </a:rPr>
                <a:t>pwm</a:t>
              </a:r>
              <a:r>
                <a:rPr lang="zh-TW" sz="1800">
                  <a:latin typeface="Times New Roman"/>
                  <a:ea typeface="標楷體"/>
                  <a:cs typeface="Times New Roman"/>
                </a:rPr>
                <a:t>控制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FSM</a:t>
              </a:r>
              <a:r>
                <a:rPr lang="zh-TW" sz="1800">
                  <a:latin typeface="Times New Roman"/>
                  <a:ea typeface="標楷體"/>
                  <a:cs typeface="Times New Roman"/>
                </a:rPr>
                <a:t>及亮度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(未)</a:t>
              </a:r>
              <a:endParaRPr lang="en-US" dirty="0">
                <a:latin typeface="Times New Roman"/>
                <a:cs typeface="Times New Roman"/>
              </a:endParaRPr>
            </a:p>
            <a:p>
              <a:pPr marL="285750" lvl="1" indent="-285750"/>
              <a:r>
                <a:rPr lang="en-US" altLang="zh-TW" sz="1800" dirty="0" err="1">
                  <a:latin typeface="Times New Roman"/>
                  <a:ea typeface="標楷體"/>
                  <a:cs typeface="Times New Roman"/>
                </a:rPr>
                <a:t>一月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:</a:t>
              </a:r>
              <a:endParaRPr lang="en-US" altLang="zh-TW" sz="1800" dirty="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2025/1/13~2025/1/17:</a:t>
              </a:r>
              <a:endParaRPr lang="en-US" altLang="zh-TW" sz="1800" dirty="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第四題</a:t>
              </a:r>
              <a:r>
                <a:rPr lang="en-US" sz="1800" dirty="0">
                  <a:latin typeface="Times New Roman"/>
                  <a:ea typeface="標楷體"/>
                  <a:cs typeface="Times New Roman"/>
                </a:rPr>
                <a:t>:</a:t>
              </a:r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用</a:t>
              </a:r>
              <a:r>
                <a:rPr lang="en-US" sz="1800" dirty="0" err="1">
                  <a:latin typeface="Times New Roman"/>
                  <a:ea typeface="標楷體"/>
                  <a:cs typeface="Times New Roman"/>
                </a:rPr>
                <a:t>pwm</a:t>
              </a:r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控制</a:t>
              </a:r>
              <a:r>
                <a:rPr lang="en-US" sz="1800" dirty="0">
                  <a:latin typeface="Times New Roman"/>
                  <a:ea typeface="標楷體"/>
                  <a:cs typeface="Times New Roman"/>
                </a:rPr>
                <a:t>FSM</a:t>
              </a:r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及亮度</a:t>
              </a:r>
              <a:endParaRPr lang="en-US" altLang="zh-TW" sz="1800" dirty="0">
                <a:latin typeface="Times New Roman"/>
                <a:ea typeface="標楷體"/>
                <a:cs typeface="Times New Roman"/>
              </a:endParaRPr>
            </a:p>
            <a:p>
              <a:pPr marL="285750" lvl="1" indent="-285750"/>
              <a:r>
                <a:rPr lang="zh-TW" sz="1800">
                  <a:cs typeface="Times New Roman" panose="02020603050405020304" pitchFamily="18" charset="0"/>
                </a:rPr>
                <a:t>第一二三題的燒錄</a:t>
              </a:r>
            </a:p>
            <a:p>
              <a:pPr marL="285750" lvl="1" indent="-285750"/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2025/1/20/~2025/1/22:</a:t>
              </a:r>
              <a:endParaRPr lang="zh-TW" sz="1800" dirty="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en-US" altLang="zh-TW" sz="1800" dirty="0" err="1">
                  <a:latin typeface="Times New Roman"/>
                  <a:ea typeface="標楷體"/>
                  <a:cs typeface="Times New Roman"/>
                </a:rPr>
                <a:t>第五題</a:t>
              </a:r>
              <a:r>
                <a:rPr lang="en-US" altLang="zh-TW" sz="1800" dirty="0">
                  <a:latin typeface="Times New Roman"/>
                  <a:ea typeface="標楷體"/>
                  <a:cs typeface="Times New Roman"/>
                </a:rPr>
                <a:t> : </a:t>
              </a:r>
              <a:r>
                <a:rPr lang="en-US" altLang="zh-TW" sz="1800" dirty="0" err="1">
                  <a:latin typeface="Times New Roman"/>
                  <a:ea typeface="標楷體"/>
                  <a:cs typeface="Times New Roman"/>
                </a:rPr>
                <a:t>乒乓球</a:t>
              </a:r>
              <a:endParaRPr lang="en-US" altLang="zh-TW" sz="1800" dirty="0" err="1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en-US" sz="1800" dirty="0">
                  <a:latin typeface="Times New Roman"/>
                  <a:ea typeface="標楷體"/>
                  <a:cs typeface="Times New Roman"/>
                </a:rPr>
                <a:t>2025/1/23/~2025/1/24:</a:t>
              </a:r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第六題</a:t>
              </a:r>
              <a:r>
                <a:rPr lang="en-US" sz="1800" dirty="0">
                  <a:latin typeface="Times New Roman"/>
                  <a:ea typeface="標楷體"/>
                  <a:cs typeface="Times New Roman"/>
                </a:rPr>
                <a:t> : </a:t>
              </a:r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變速球  </a:t>
              </a:r>
              <a:endParaRPr lang="zh-TW" altLang="en-US" sz="180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三月:</a:t>
              </a:r>
              <a:endParaRPr lang="zh-TW" altLang="en-US" sz="1800">
                <a:cs typeface="Times New Roman" panose="02020603050405020304" pitchFamily="18" charset="0"/>
              </a:endParaRPr>
            </a:p>
            <a:p>
              <a:pPr marL="285750" lvl="1" indent="-285750"/>
              <a:r>
                <a:rPr lang="zh-TW" altLang="en-US" sz="1800">
                  <a:latin typeface="Times New Roman"/>
                  <a:ea typeface="標楷體"/>
                  <a:cs typeface="Times New Roman"/>
                </a:rPr>
                <a:t>2025/3/07~2025/3/21:第七題:vga顯示 </a:t>
              </a:r>
              <a:endParaRPr lang="zh-TW" altLang="en-US" sz="1800">
                <a:cs typeface="Times New Roman" panose="02020603050405020304" pitchFamily="18" charset="0"/>
              </a:endParaRPr>
            </a:p>
            <a:p>
              <a:pPr marL="285750" lvl="1" indent="-285750"/>
              <a:endParaRPr lang="zh-TW" altLang="en-US" sz="1800" dirty="0">
                <a:cs typeface="Times New Roman" panose="02020603050405020304" pitchFamily="18" charset="0"/>
              </a:endParaRPr>
            </a:p>
            <a:p>
              <a:pPr marL="285750" lvl="1" indent="-285750"/>
              <a:endParaRPr lang="zh-TW" altLang="en-US" sz="1800" dirty="0">
                <a:cs typeface="Times New Roman" panose="02020603050405020304" pitchFamily="18" charset="0"/>
              </a:endParaRPr>
            </a:p>
            <a:p>
              <a:pPr marL="0" lvl="1" indent="0">
                <a:buNone/>
              </a:pPr>
              <a:endParaRPr lang="en-US" altLang="zh-TW">
                <a:cs typeface="Times New Roman" panose="02020603050405020304" pitchFamily="18" charset="0"/>
              </a:endParaRPr>
            </a:p>
            <a:p>
              <a:pPr marL="143510" indent="-143510"/>
              <a:endParaRPr lang="en-US" altLang="zh-TW">
                <a:cs typeface="Times New Roman" panose="02020603050405020304" pitchFamily="18" charset="0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5EAF975-E01C-455F-8423-51E186B8CE08}"/>
                </a:ext>
              </a:extLst>
            </p:cNvPr>
            <p:cNvSpPr/>
            <p:nvPr/>
          </p:nvSpPr>
          <p:spPr>
            <a:xfrm>
              <a:off x="44569" y="1085125"/>
              <a:ext cx="81951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7DF2111-ADA6-4350-938F-5A1D723CA48D}"/>
                </a:ext>
              </a:extLst>
            </p:cNvPr>
            <p:cNvSpPr/>
            <p:nvPr/>
          </p:nvSpPr>
          <p:spPr>
            <a:xfrm>
              <a:off x="-577970" y="1436137"/>
              <a:ext cx="144204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8D39E99-F47F-4517-BED2-8C8718E79E4A}"/>
                </a:ext>
              </a:extLst>
            </p:cNvPr>
            <p:cNvSpPr/>
            <p:nvPr/>
          </p:nvSpPr>
          <p:spPr>
            <a:xfrm>
              <a:off x="-1104181" y="1994778"/>
              <a:ext cx="1994141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lvl="1" indent="-285750" algn="r"/>
              <a:endParaRPr lang="en-US" altLang="zh-TW" sz="200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3396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TW" sz="2000" dirty="0" err="1">
                <a:latin typeface="Times New Roman"/>
                <a:ea typeface="標楷體"/>
                <a:cs typeface="Times New Roman"/>
              </a:rPr>
              <a:t>Vivado</a:t>
            </a:r>
            <a:r>
              <a:rPr lang="en-US" altLang="zh-TW" sz="2000" dirty="0">
                <a:latin typeface="Times New Roman"/>
                <a:ea typeface="標楷體"/>
                <a:cs typeface="Times New Roman"/>
              </a:rPr>
              <a:t> 2018.3</a:t>
            </a:r>
            <a:endParaRPr lang="en-US" altLang="zh-TW" sz="2000" dirty="0" err="1">
              <a:cs typeface="Times New Roman"/>
            </a:endParaRPr>
          </a:p>
          <a:p>
            <a:pPr marL="0" indent="0">
              <a:buNone/>
            </a:pPr>
            <a:r>
              <a:rPr lang="en-US" altLang="zh-TW" sz="2000" dirty="0">
                <a:latin typeface="Times New Roman"/>
                <a:ea typeface="標楷體"/>
                <a:cs typeface="Times New Roman"/>
              </a:rPr>
              <a:t>Ppt</a:t>
            </a:r>
            <a:endParaRPr lang="en-US" altLang="zh-TW" sz="2000" dirty="0">
              <a:cs typeface="Times New Roman"/>
            </a:endParaRPr>
          </a:p>
          <a:p>
            <a:pPr marL="0" indent="0">
              <a:buNone/>
            </a:pPr>
            <a:r>
              <a:rPr lang="en-US" altLang="zh-TW" sz="2000" dirty="0" err="1">
                <a:latin typeface="Times New Roman"/>
                <a:ea typeface="標楷體"/>
                <a:cs typeface="Times New Roman"/>
              </a:rPr>
              <a:t>Github</a:t>
            </a:r>
            <a:endParaRPr lang="en-US" altLang="zh-TW" sz="2000" dirty="0" err="1">
              <a:cs typeface="Times New Roman"/>
            </a:endParaRPr>
          </a:p>
          <a:p>
            <a:pPr marL="0" indent="0">
              <a:buNone/>
            </a:pPr>
            <a:r>
              <a:rPr lang="en-US" altLang="zh-TW" sz="2000" dirty="0">
                <a:latin typeface="Times New Roman"/>
                <a:ea typeface="標楷體"/>
                <a:cs typeface="Times New Roman"/>
              </a:rPr>
              <a:t>Draw.io</a:t>
            </a:r>
            <a:endParaRPr lang="en-US" altLang="zh-TW" sz="2000" dirty="0">
              <a:cs typeface="Times New Roman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>
                <a:latin typeface="Times New Roman"/>
                <a:ea typeface="標楷體"/>
                <a:cs typeface="Times New Roman"/>
              </a:rPr>
              <a:t>需求列表 </a:t>
            </a:r>
            <a:r>
              <a:rPr lang="en-US" altLang="zh-TW" sz="3600" dirty="0">
                <a:latin typeface="Times New Roman"/>
                <a:ea typeface="標楷體"/>
                <a:cs typeface="Times New Roman"/>
              </a:rPr>
              <a:t>– </a:t>
            </a:r>
            <a:r>
              <a:rPr lang="zh-TW" altLang="en-US" sz="3600">
                <a:latin typeface="Times New Roman"/>
                <a:ea typeface="標楷體"/>
                <a:cs typeface="Times New Roman"/>
              </a:rPr>
              <a:t>軟體需求 </a:t>
            </a:r>
            <a:r>
              <a:rPr lang="en-US" altLang="zh-TW" sz="3600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sz="3600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2025/1/17</a:t>
            </a:r>
            <a:r>
              <a:rPr lang="zh-TW" altLang="en-US" sz="360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更新</a:t>
            </a:r>
            <a:r>
              <a:rPr lang="en-US" altLang="zh-TW" sz="3600" dirty="0">
                <a:latin typeface="Times New Roman"/>
                <a:ea typeface="標楷體"/>
                <a:cs typeface="Times New Roman"/>
              </a:rPr>
              <a:t>)</a:t>
            </a:r>
            <a:endParaRPr lang="zh-TW" altLang="en-US" sz="3600" dirty="0">
              <a:latin typeface="Times New Roman"/>
              <a:ea typeface="標楷體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90588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>
                <a:latin typeface="Times New Roman"/>
                <a:ea typeface="標楷體"/>
                <a:cs typeface="Times New Roman"/>
              </a:rPr>
              <a:t>架構圖</a:t>
            </a:r>
            <a:r>
              <a:rPr lang="en-US" altLang="zh-TW" sz="4000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sz="4000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2025/1/24</a:t>
            </a:r>
            <a:r>
              <a:rPr lang="zh-TW" altLang="en-US" sz="400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更新</a:t>
            </a:r>
            <a:r>
              <a:rPr lang="en-US" altLang="zh-TW" sz="4000" dirty="0">
                <a:solidFill>
                  <a:srgbClr val="000000"/>
                </a:solidFill>
                <a:latin typeface="Times New Roman"/>
                <a:ea typeface="標楷體"/>
                <a:cs typeface="Times New Roman"/>
              </a:rPr>
              <a:t>)</a:t>
            </a:r>
            <a:endParaRPr lang="zh-TW" altLang="zh-TW" sz="4000" dirty="0">
              <a:solidFill>
                <a:srgbClr val="000000"/>
              </a:solidFill>
              <a:latin typeface="Times New Roman"/>
              <a:ea typeface="標楷體"/>
              <a:cs typeface="Times New Roman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59C7415-3039-5838-EDFC-0F5D4CBB8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484" y="1254853"/>
            <a:ext cx="6993410" cy="500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438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>
                <a:latin typeface="Times New Roman"/>
                <a:ea typeface="標楷體"/>
                <a:cs typeface="Times New Roman"/>
              </a:rPr>
              <a:t>breakdown </a:t>
            </a:r>
            <a:r>
              <a:rPr lang="en-US" altLang="zh-TW" sz="4000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sz="4000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2025/1/24</a:t>
            </a:r>
            <a:r>
              <a:rPr lang="zh-TW" altLang="en-US" sz="400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更新</a:t>
            </a:r>
            <a:r>
              <a:rPr lang="en-US" altLang="zh-TW" sz="4000" dirty="0">
                <a:solidFill>
                  <a:srgbClr val="000000"/>
                </a:solidFill>
                <a:latin typeface="Times New Roman"/>
                <a:ea typeface="標楷體"/>
                <a:cs typeface="Times New Roman"/>
              </a:rPr>
              <a:t>)</a:t>
            </a:r>
            <a:endParaRPr lang="zh-TW" altLang="zh-TW" sz="4000" dirty="0">
              <a:solidFill>
                <a:srgbClr val="000000"/>
              </a:solidFill>
              <a:latin typeface="Times New Roman"/>
              <a:ea typeface="標楷體"/>
              <a:cs typeface="Times New Roman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4D50319F-B1EB-BDE1-53DF-0DE500309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8" y="3063061"/>
            <a:ext cx="10525125" cy="317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601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AA1D1-9F11-A9F7-CDAC-84A14E37D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0759214-609D-3C89-BE4B-65F19AD08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標楷體"/>
                <a:cs typeface="Times New Roman"/>
              </a:rPr>
              <a:t>系統分析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–</a:t>
            </a:r>
            <a:r>
              <a:rPr lang="zh-TW" altLang="en-US">
                <a:latin typeface="Times New Roman"/>
                <a:ea typeface="標楷體"/>
                <a:cs typeface="Times New Roman"/>
              </a:rPr>
              <a:t> AOV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2025/1/24</a:t>
            </a:r>
            <a:r>
              <a:rPr lang="zh-TW" altLang="en-US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更新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)</a:t>
            </a:r>
            <a:endParaRPr lang="zh-TW" altLang="en-US" dirty="0">
              <a:latin typeface="Times New Roman"/>
              <a:ea typeface="標楷體"/>
              <a:cs typeface="Times New Roman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F6A409C-7C62-573C-F134-9C34C22F79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991894"/>
              </p:ext>
            </p:extLst>
          </p:nvPr>
        </p:nvGraphicFramePr>
        <p:xfrm>
          <a:off x="823783" y="3315729"/>
          <a:ext cx="10088129" cy="22474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0875">
                  <a:extLst>
                    <a:ext uri="{9D8B030D-6E8A-4147-A177-3AD203B41FA5}">
                      <a16:colId xmlns:a16="http://schemas.microsoft.com/office/drawing/2014/main" val="3318619399"/>
                    </a:ext>
                  </a:extLst>
                </a:gridCol>
                <a:gridCol w="1223894">
                  <a:extLst>
                    <a:ext uri="{9D8B030D-6E8A-4147-A177-3AD203B41FA5}">
                      <a16:colId xmlns:a16="http://schemas.microsoft.com/office/drawing/2014/main" val="1955857294"/>
                    </a:ext>
                  </a:extLst>
                </a:gridCol>
                <a:gridCol w="1288993">
                  <a:extLst>
                    <a:ext uri="{9D8B030D-6E8A-4147-A177-3AD203B41FA5}">
                      <a16:colId xmlns:a16="http://schemas.microsoft.com/office/drawing/2014/main" val="2967961427"/>
                    </a:ext>
                  </a:extLst>
                </a:gridCol>
                <a:gridCol w="1249936">
                  <a:extLst>
                    <a:ext uri="{9D8B030D-6E8A-4147-A177-3AD203B41FA5}">
                      <a16:colId xmlns:a16="http://schemas.microsoft.com/office/drawing/2014/main" val="2324632542"/>
                    </a:ext>
                  </a:extLst>
                </a:gridCol>
                <a:gridCol w="3433075">
                  <a:extLst>
                    <a:ext uri="{9D8B030D-6E8A-4147-A177-3AD203B41FA5}">
                      <a16:colId xmlns:a16="http://schemas.microsoft.com/office/drawing/2014/main" val="1674967747"/>
                    </a:ext>
                  </a:extLst>
                </a:gridCol>
                <a:gridCol w="1681356">
                  <a:extLst>
                    <a:ext uri="{9D8B030D-6E8A-4147-A177-3AD203B41FA5}">
                      <a16:colId xmlns:a16="http://schemas.microsoft.com/office/drawing/2014/main" val="3797400266"/>
                    </a:ext>
                  </a:extLst>
                </a:gridCol>
              </a:tblGrid>
              <a:tr h="51439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名稱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代號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predecessor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duration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詳細功能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輸入輸出</a:t>
                      </a:r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9282063"/>
                  </a:ext>
                </a:extLst>
              </a:tr>
              <a:tr h="41869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start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/>
                        <a:t>state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15870"/>
                  </a:ext>
                </a:extLst>
              </a:tr>
              <a:tr h="104074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左右</a:t>
                      </a:r>
                      <a:endParaRPr lang="zh-TW" altLang="en-US" sz="1800" dirty="0"/>
                    </a:p>
                    <a:p>
                      <a:pPr lvl="0" algn="ctr">
                        <a:buNone/>
                      </a:pPr>
                      <a:r>
                        <a:rPr lang="zh-TW" altLang="en-US" sz="1800"/>
                        <a:t>上下移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A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start</a:t>
                      </a:r>
                      <a:endParaRPr lang="zh-TW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/>
                        <a:t>未知​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18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球朝</a:t>
                      </a:r>
                      <a:r>
                        <a:rPr lang="zh-TW" sz="18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左右</a:t>
                      </a:r>
                    </a:p>
                    <a:p>
                      <a:pPr lvl="0" algn="ctr">
                        <a:buNone/>
                      </a:pPr>
                      <a:r>
                        <a:rPr lang="zh-TW" sz="18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上下移</a:t>
                      </a:r>
                      <a:r>
                        <a:rPr lang="zh-TW" altLang="en-US" sz="18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fsm   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Div_clk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VGA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9959586"/>
                  </a:ext>
                </a:extLst>
              </a:tr>
            </a:tbl>
          </a:graphicData>
        </a:graphic>
      </p:graphicFrame>
      <p:pic>
        <p:nvPicPr>
          <p:cNvPr id="2" name="圖片 1">
            <a:extLst>
              <a:ext uri="{FF2B5EF4-FFF2-40B4-BE49-F238E27FC236}">
                <a16:creationId xmlns:a16="http://schemas.microsoft.com/office/drawing/2014/main" id="{E6994A8C-0D14-3518-7B1C-878002B84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021" y="1836136"/>
            <a:ext cx="3819525" cy="147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921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AA1D1-9F11-A9F7-CDAC-84A14E37D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0759214-609D-3C89-BE4B-65F19AD08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標楷體"/>
                <a:cs typeface="Times New Roman"/>
              </a:rPr>
              <a:t>系統分析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–</a:t>
            </a:r>
            <a:r>
              <a:rPr lang="zh-TW" altLang="en-US">
                <a:latin typeface="Times New Roman"/>
                <a:ea typeface="標楷體"/>
                <a:cs typeface="Times New Roman"/>
              </a:rPr>
              <a:t> AOV 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(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2025/1/24</a:t>
            </a:r>
            <a:r>
              <a:rPr lang="zh-TW" altLang="en-US">
                <a:solidFill>
                  <a:srgbClr val="FF0000"/>
                </a:solidFill>
                <a:highlight>
                  <a:srgbClr val="FFFF00"/>
                </a:highlight>
                <a:latin typeface="Times New Roman"/>
                <a:ea typeface="標楷體"/>
                <a:cs typeface="Times New Roman"/>
              </a:rPr>
              <a:t>更新</a:t>
            </a:r>
            <a:r>
              <a:rPr lang="en-US" altLang="zh-TW" dirty="0">
                <a:latin typeface="Times New Roman"/>
                <a:ea typeface="標楷體"/>
                <a:cs typeface="Times New Roman"/>
              </a:rPr>
              <a:t>)</a:t>
            </a:r>
            <a:endParaRPr lang="zh-TW" altLang="en-US" dirty="0">
              <a:latin typeface="Times New Roman"/>
              <a:ea typeface="標楷體"/>
              <a:cs typeface="Times New Roman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F6A409C-7C62-573C-F134-9C34C22F79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364460"/>
              </p:ext>
            </p:extLst>
          </p:nvPr>
        </p:nvGraphicFramePr>
        <p:xfrm>
          <a:off x="1153297" y="2440460"/>
          <a:ext cx="9894811" cy="41100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9135">
                  <a:extLst>
                    <a:ext uri="{9D8B030D-6E8A-4147-A177-3AD203B41FA5}">
                      <a16:colId xmlns:a16="http://schemas.microsoft.com/office/drawing/2014/main" val="3318619399"/>
                    </a:ext>
                  </a:extLst>
                </a:gridCol>
                <a:gridCol w="1649135">
                  <a:extLst>
                    <a:ext uri="{9D8B030D-6E8A-4147-A177-3AD203B41FA5}">
                      <a16:colId xmlns:a16="http://schemas.microsoft.com/office/drawing/2014/main" val="1955857294"/>
                    </a:ext>
                  </a:extLst>
                </a:gridCol>
                <a:gridCol w="1715494">
                  <a:extLst>
                    <a:ext uri="{9D8B030D-6E8A-4147-A177-3AD203B41FA5}">
                      <a16:colId xmlns:a16="http://schemas.microsoft.com/office/drawing/2014/main" val="2967961427"/>
                    </a:ext>
                  </a:extLst>
                </a:gridCol>
                <a:gridCol w="1582777">
                  <a:extLst>
                    <a:ext uri="{9D8B030D-6E8A-4147-A177-3AD203B41FA5}">
                      <a16:colId xmlns:a16="http://schemas.microsoft.com/office/drawing/2014/main" val="2324632542"/>
                    </a:ext>
                  </a:extLst>
                </a:gridCol>
                <a:gridCol w="1649135">
                  <a:extLst>
                    <a:ext uri="{9D8B030D-6E8A-4147-A177-3AD203B41FA5}">
                      <a16:colId xmlns:a16="http://schemas.microsoft.com/office/drawing/2014/main" val="1674967747"/>
                    </a:ext>
                  </a:extLst>
                </a:gridCol>
                <a:gridCol w="1649135">
                  <a:extLst>
                    <a:ext uri="{9D8B030D-6E8A-4147-A177-3AD203B41FA5}">
                      <a16:colId xmlns:a16="http://schemas.microsoft.com/office/drawing/2014/main" val="3797400266"/>
                    </a:ext>
                  </a:extLst>
                </a:gridCol>
              </a:tblGrid>
              <a:tr h="35633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名稱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代號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predecessor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duration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詳細功能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輸入輸出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9282063"/>
                  </a:ext>
                </a:extLst>
              </a:tr>
              <a:tr h="35633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start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state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915870"/>
                  </a:ext>
                </a:extLst>
              </a:tr>
              <a:tr h="82325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左上移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A0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start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未知</a:t>
                      </a:r>
                      <a:endParaRPr lang="zh-TW" sz="2000" b="0" i="0" u="none" strike="noStrike" noProof="0" dirty="0">
                        <a:solidFill>
                          <a:srgbClr val="000000"/>
                        </a:solidFill>
                        <a:latin typeface="PMingLiU"/>
                        <a:ea typeface="PMingLiU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/>
                        <a:t>球往左上移動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200" b="0" i="0" u="none" strike="noStrike" baseline="0" noProof="0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fsm</a:t>
                      </a:r>
                      <a:r>
                        <a:rPr lang="zh-CN" altLang="en-US" sz="1200" b="0" i="0" u="none" strike="noStrike" baseline="0" noProof="0" dirty="0">
                          <a:solidFill>
                            <a:srgbClr val="000000"/>
                          </a:solidFill>
                          <a:latin typeface="Calibri"/>
                        </a:rPr>
                        <a:t>  </a:t>
                      </a:r>
                      <a:endParaRPr lang="en-US" sz="1200" b="0" i="0" u="none" strike="noStrike" baseline="0" noProof="0">
                        <a:solidFill>
                          <a:srgbClr val="000000"/>
                        </a:solidFill>
                        <a:latin typeface="Calibri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baseline="0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Div_clk</a:t>
                      </a:r>
                      <a:endParaRPr lang="en-US" sz="1200" b="0" i="0" u="none" strike="noStrike" baseline="0" noProof="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200" b="0" i="0" u="none" strike="noStrike" baseline="0" noProof="0" dirty="0">
                          <a:solidFill>
                            <a:srgbClr val="000000"/>
                          </a:solidFill>
                          <a:latin typeface="Calibri"/>
                        </a:rPr>
                        <a:t>VGA</a:t>
                      </a:r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8266081"/>
                  </a:ext>
                </a:extLst>
              </a:tr>
              <a:tr h="823252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左下</a:t>
                      </a:r>
                      <a:r>
                        <a:rPr lang="zh-TW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移</a:t>
                      </a:r>
                    </a:p>
                    <a:p>
                      <a:pPr lvl="0" algn="ctr">
                        <a:buNone/>
                      </a:pP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000"/>
                        <a:t>A1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000"/>
                        <a:t>A0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未知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球往左</a:t>
                      </a:r>
                      <a:r>
                        <a:rPr lang="zh-TW" altLang="en-US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下</a:t>
                      </a:r>
                      <a:r>
                        <a:rPr lang="zh-TW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移動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2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fsm</a:t>
                      </a:r>
                      <a:r>
                        <a:rPr lang="zh-CN" altLang="en-US" sz="12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  <a:ea typeface="新細明體"/>
                        </a:rPr>
                        <a:t>  </a:t>
                      </a:r>
                      <a:endParaRPr lang="en-US" altLang="zh-TW" sz="1200" b="0" i="0" u="none" strike="noStrike" noProof="0" dirty="0">
                        <a:solidFill>
                          <a:srgbClr val="000000"/>
                        </a:solidFill>
                        <a:latin typeface="Calibri"/>
                        <a:ea typeface="新細明體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2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  <a:ea typeface="新細明體"/>
                        </a:rPr>
                        <a:t>Div_clk</a:t>
                      </a:r>
                      <a:endParaRPr lang="en-US" altLang="zh-TW" sz="1200" b="0" i="0" u="none" strike="noStrike" noProof="0" dirty="0">
                        <a:solidFill>
                          <a:srgbClr val="000000"/>
                        </a:solidFill>
                        <a:latin typeface="Calibri"/>
                        <a:ea typeface="新細明體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2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  <a:ea typeface="新細明體"/>
                        </a:rPr>
                        <a:t>VGA</a:t>
                      </a:r>
                      <a:endParaRPr lang="zh-TW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7074807"/>
                  </a:ext>
                </a:extLst>
              </a:tr>
              <a:tr h="823252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右</a:t>
                      </a:r>
                      <a:r>
                        <a:rPr lang="zh-TW" altLang="en-US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下</a:t>
                      </a:r>
                      <a:r>
                        <a:rPr lang="zh-TW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移</a:t>
                      </a:r>
                    </a:p>
                    <a:p>
                      <a:pPr lvl="0" algn="ctr">
                        <a:buNone/>
                      </a:pP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000"/>
                        <a:t>A2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000"/>
                        <a:t>A1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未知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球往</a:t>
                      </a:r>
                      <a:r>
                        <a:rPr lang="zh-TW" altLang="en-US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右</a:t>
                      </a:r>
                      <a:r>
                        <a:rPr lang="zh-TW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下移動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2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fsm</a:t>
                      </a:r>
                      <a:r>
                        <a:rPr lang="zh-CN" altLang="en-US" sz="12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  <a:ea typeface="新細明體"/>
                        </a:rPr>
                        <a:t>  </a:t>
                      </a:r>
                      <a:endParaRPr lang="en-US" altLang="zh-TW" sz="1200" b="0" i="0" u="none" strike="noStrike" noProof="0" dirty="0">
                        <a:solidFill>
                          <a:srgbClr val="000000"/>
                        </a:solidFill>
                        <a:latin typeface="Calibri"/>
                        <a:ea typeface="新細明體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2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  <a:ea typeface="新細明體"/>
                        </a:rPr>
                        <a:t>Div_clk</a:t>
                      </a:r>
                      <a:endParaRPr lang="en-US" altLang="zh-TW" sz="1200" b="0" i="0" u="none" strike="noStrike" noProof="0" dirty="0">
                        <a:solidFill>
                          <a:srgbClr val="000000"/>
                        </a:solidFill>
                        <a:latin typeface="Calibri"/>
                        <a:ea typeface="新細明體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2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  <a:ea typeface="新細明體"/>
                        </a:rPr>
                        <a:t>VGA</a:t>
                      </a:r>
                      <a:endParaRPr lang="zh-TW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0523184"/>
                  </a:ext>
                </a:extLst>
              </a:tr>
              <a:tr h="8478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000"/>
                        <a:t>右上移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000"/>
                        <a:t>A3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TW" altLang="en-US" sz="2000"/>
                        <a:t>A2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未知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2000" b="0" i="0" u="none" strike="noStrike" noProof="0">
                          <a:solidFill>
                            <a:srgbClr val="000000"/>
                          </a:solidFill>
                          <a:latin typeface="PMingLiU"/>
                          <a:ea typeface="PMingLiU"/>
                        </a:rPr>
                        <a:t>球往右上移動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200" b="0" i="0" u="none" strike="noStrike" noProof="0" dirty="0">
                          <a:solidFill>
                            <a:srgbClr val="000000"/>
                          </a:solidFill>
                          <a:latin typeface="新細明體"/>
                          <a:ea typeface="新細明體"/>
                        </a:rPr>
                        <a:t> </a:t>
                      </a:r>
                      <a:r>
                        <a:rPr lang="en-US" altLang="zh-CN" sz="12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</a:rPr>
                        <a:t>fsm</a:t>
                      </a:r>
                      <a:r>
                        <a:rPr lang="zh-CN" altLang="en-US" sz="12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  <a:ea typeface="新細明體"/>
                        </a:rPr>
                        <a:t>  </a:t>
                      </a:r>
                      <a:endParaRPr lang="en-US" altLang="zh-TW" sz="1200" b="0" i="0" u="none" strike="noStrike" noProof="0" dirty="0">
                        <a:solidFill>
                          <a:srgbClr val="000000"/>
                        </a:solidFill>
                        <a:latin typeface="Calibri"/>
                        <a:ea typeface="新細明體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2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  <a:ea typeface="新細明體"/>
                        </a:rPr>
                        <a:t>Div_clk</a:t>
                      </a:r>
                      <a:endParaRPr lang="en-US" altLang="zh-TW" sz="1200" b="0" i="0" u="none" strike="noStrike" noProof="0" dirty="0">
                        <a:solidFill>
                          <a:srgbClr val="000000"/>
                        </a:solidFill>
                        <a:latin typeface="Calibri"/>
                        <a:ea typeface="新細明體"/>
                      </a:endParaRPr>
                    </a:p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2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  <a:ea typeface="新細明體"/>
                        </a:rPr>
                        <a:t>VGA</a:t>
                      </a:r>
                      <a:endParaRPr lang="zh-TW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584627"/>
                  </a:ext>
                </a:extLst>
              </a:tr>
            </a:tbl>
          </a:graphicData>
        </a:graphic>
      </p:graphicFrame>
      <p:sp>
        <p:nvSpPr>
          <p:cNvPr id="8" name="文字方塊 7">
            <a:extLst>
              <a:ext uri="{FF2B5EF4-FFF2-40B4-BE49-F238E27FC236}">
                <a16:creationId xmlns:a16="http://schemas.microsoft.com/office/drawing/2014/main" id="{DDB05D83-175F-C1C3-1E91-DC337D7A9A13}"/>
              </a:ext>
            </a:extLst>
          </p:cNvPr>
          <p:cNvSpPr txBox="1"/>
          <p:nvPr/>
        </p:nvSpPr>
        <p:spPr>
          <a:xfrm>
            <a:off x="687711" y="1453703"/>
            <a:ext cx="69455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altLang="en-US" sz="2800">
                <a:ea typeface="新細明體"/>
                <a:cs typeface="Calibri"/>
              </a:rPr>
              <a:t>A=</a:t>
            </a:r>
            <a:endParaRPr lang="zh-TW" altLang="en-US" sz="280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1D139CD6-43E2-3269-0CAC-3E96DDF36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322" y="1247389"/>
            <a:ext cx="6828139" cy="119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85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寬螢幕</PresentationFormat>
  <Slides>16</Slides>
  <Notes>8</Notes>
  <HiddenSlides>2</HiddenSlide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17" baseType="lpstr">
      <vt:lpstr>Office 佈景主題</vt:lpstr>
      <vt:lpstr>進度報告 FPGA專案練習</vt:lpstr>
      <vt:lpstr>控管記錄 - Git (2025/1/24)</vt:lpstr>
      <vt:lpstr>當週進度</vt:lpstr>
      <vt:lpstr>進度統整</vt:lpstr>
      <vt:lpstr>需求列表 – 軟體需求 (2025/1/17更新)</vt:lpstr>
      <vt:lpstr>架構圖(2025/1/24更新)</vt:lpstr>
      <vt:lpstr>breakdown (2025/1/24更新)</vt:lpstr>
      <vt:lpstr>系統分析 – AOV (2025/1/24更新)</vt:lpstr>
      <vt:lpstr>系統分析 – AOV (2025/1/24更新)</vt:lpstr>
      <vt:lpstr>系統分析 – 時序圖 (2025/1/24更新)</vt:lpstr>
      <vt:lpstr>成果展示 – 週進度項目 (2025/1/24)</vt:lpstr>
      <vt:lpstr>成果展示 – 週進度項目 (2025/1/24)</vt:lpstr>
      <vt:lpstr>成果展示 – 週進度項目 (2025/1/24)</vt:lpstr>
      <vt:lpstr>問題記錄 (系統環境問題)</vt:lpstr>
      <vt:lpstr>問題記錄 (軟體問題)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專案進度報告 MQTT</dc:title>
  <dc:creator>User</dc:creator>
  <cp:lastModifiedBy>晉維 楊</cp:lastModifiedBy>
  <cp:revision>1052</cp:revision>
  <dcterms:created xsi:type="dcterms:W3CDTF">2019-03-11T13:47:46Z</dcterms:created>
  <dcterms:modified xsi:type="dcterms:W3CDTF">2025-05-02T16:13:00Z</dcterms:modified>
</cp:coreProperties>
</file>

<file path=docProps/thumbnail.jpeg>
</file>